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90525-9AFE-4545-8586-AB5E120C3324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9B057-8667-489C-A707-0EFBF3C28B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945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F9B057-8667-489C-A707-0EFBF3C28B7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573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D178-7FB3-4466-B753-18490C856F5D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BD59-0314-48B9-A1D4-C2281C134F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D178-7FB3-4466-B753-18490C856F5D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BD59-0314-48B9-A1D4-C2281C134F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D178-7FB3-4466-B753-18490C856F5D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BD59-0314-48B9-A1D4-C2281C134F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D178-7FB3-4466-B753-18490C856F5D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BD59-0314-48B9-A1D4-C2281C134F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D178-7FB3-4466-B753-18490C856F5D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BD59-0314-48B9-A1D4-C2281C134F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D178-7FB3-4466-B753-18490C856F5D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BD59-0314-48B9-A1D4-C2281C134F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D178-7FB3-4466-B753-18490C856F5D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BD59-0314-48B9-A1D4-C2281C134F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D178-7FB3-4466-B753-18490C856F5D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BD59-0314-48B9-A1D4-C2281C134F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D178-7FB3-4466-B753-18490C856F5D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BD59-0314-48B9-A1D4-C2281C134F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D178-7FB3-4466-B753-18490C856F5D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BD59-0314-48B9-A1D4-C2281C134F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2D178-7FB3-4466-B753-18490C856F5D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2BD59-0314-48B9-A1D4-C2281C134F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2D178-7FB3-4466-B753-18490C856F5D}" type="datetimeFigureOut">
              <a:rPr lang="ru-RU" smtClean="0"/>
              <a:pPr/>
              <a:t>25.08.2022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2BD59-0314-48B9-A1D4-C2281C134F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9" t="2438" r="45418" b="-2438"/>
          <a:stretch/>
        </p:blipFill>
        <p:spPr>
          <a:xfrm>
            <a:off x="218" y="3019"/>
            <a:ext cx="5724128" cy="7029400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44062" y="370988"/>
            <a:ext cx="3468298" cy="1285881"/>
          </a:xfrm>
          <a:effectLst>
            <a:softEdge rad="635000"/>
          </a:effectLst>
        </p:spPr>
        <p:txBody>
          <a:bodyPr>
            <a:normAutofit/>
          </a:bodyPr>
          <a:lstStyle/>
          <a:p>
            <a:pPr algn="r"/>
            <a:r>
              <a:rPr lang="ru-RU" sz="2500" dirty="0" smtClean="0"/>
              <a:t>Прокуратура города Вологды </a:t>
            </a:r>
            <a:br>
              <a:rPr lang="ru-RU" sz="2500" dirty="0" smtClean="0"/>
            </a:br>
            <a:r>
              <a:rPr lang="ru-RU" sz="2500" dirty="0" smtClean="0"/>
              <a:t>разъясняет</a:t>
            </a:r>
            <a:endParaRPr lang="ru-RU" sz="2500" dirty="0"/>
          </a:p>
        </p:txBody>
      </p:sp>
      <p:pic>
        <p:nvPicPr>
          <p:cNvPr id="4" name="Picture 2" descr="emblem_bi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188640"/>
            <a:ext cx="1080120" cy="104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808471" y="4337769"/>
            <a:ext cx="41399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000" dirty="0" smtClean="0"/>
              <a:t> </a:t>
            </a:r>
            <a:endParaRPr lang="ru-RU" sz="2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4048" y="1971420"/>
            <a:ext cx="3945600" cy="3381169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Утверждены изменения в программу льготного кредитования субъектов МСП и </a:t>
            </a:r>
            <a:r>
              <a:rPr lang="ru-RU" sz="2800" b="1" dirty="0" err="1">
                <a:solidFill>
                  <a:srgbClr val="FF0000"/>
                </a:solidFill>
              </a:rPr>
              <a:t>самозанятых</a:t>
            </a:r>
            <a:r>
              <a:rPr lang="ru-RU" sz="2800" b="1" dirty="0">
                <a:solidFill>
                  <a:srgbClr val="FF0000"/>
                </a:solidFill>
              </a:rPr>
              <a:t> лиц</a:t>
            </a:r>
          </a:p>
          <a:p>
            <a:endParaRPr lang="ru-RU" sz="2300" b="1" dirty="0">
              <a:solidFill>
                <a:srgbClr val="FF0000"/>
              </a:solidFill>
            </a:endParaRPr>
          </a:p>
          <a:p>
            <a:r>
              <a:rPr lang="ru-RU" sz="2000" dirty="0" smtClean="0">
                <a:solidFill>
                  <a:schemeClr val="tx1"/>
                </a:solidFill>
              </a:rPr>
              <a:t>Данные изменения внесены Постановлением </a:t>
            </a:r>
            <a:r>
              <a:rPr lang="ru-RU" sz="2000" dirty="0">
                <a:solidFill>
                  <a:schemeClr val="tx1"/>
                </a:solidFill>
              </a:rPr>
              <a:t>Правительства </a:t>
            </a:r>
            <a:r>
              <a:rPr lang="ru-RU" sz="2000" dirty="0" smtClean="0">
                <a:solidFill>
                  <a:schemeClr val="tx1"/>
                </a:solidFill>
              </a:rPr>
              <a:t>Российской </a:t>
            </a:r>
            <a:r>
              <a:rPr lang="ru-RU" sz="2000" dirty="0" smtClean="0">
                <a:solidFill>
                  <a:schemeClr val="tx1"/>
                </a:solidFill>
              </a:rPr>
              <a:t>Федерации </a:t>
            </a:r>
          </a:p>
          <a:p>
            <a:r>
              <a:rPr lang="ru-RU" sz="2000" dirty="0" smtClean="0">
                <a:solidFill>
                  <a:schemeClr val="tx1"/>
                </a:solidFill>
              </a:rPr>
              <a:t>От 16.08.2022 </a:t>
            </a:r>
            <a:r>
              <a:rPr lang="ru-RU" sz="2000" dirty="0">
                <a:solidFill>
                  <a:schemeClr val="tx1"/>
                </a:solidFill>
              </a:rPr>
              <a:t>№1420 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33" r="36919"/>
          <a:stretch/>
        </p:blipFill>
        <p:spPr>
          <a:xfrm>
            <a:off x="-15806" y="7903"/>
            <a:ext cx="6676038" cy="6861448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3923928" y="0"/>
            <a:ext cx="3888432" cy="1484784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/>
              <a:t>Прокуратура города Вологды </a:t>
            </a:r>
            <a:br>
              <a:rPr lang="ru-RU" sz="2000" dirty="0" smtClean="0"/>
            </a:br>
            <a:r>
              <a:rPr lang="ru-RU" sz="2000" dirty="0" smtClean="0"/>
              <a:t>разъясняет</a:t>
            </a:r>
            <a:endParaRPr lang="ru-RU" sz="2000" dirty="0"/>
          </a:p>
        </p:txBody>
      </p:sp>
      <p:sp>
        <p:nvSpPr>
          <p:cNvPr id="31" name="Подзаголовок 2"/>
          <p:cNvSpPr txBox="1">
            <a:spLocks/>
          </p:cNvSpPr>
          <p:nvPr/>
        </p:nvSpPr>
        <p:spPr>
          <a:xfrm>
            <a:off x="3707904" y="3212976"/>
            <a:ext cx="612576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Подзаголовок 2"/>
          <p:cNvSpPr txBox="1">
            <a:spLocks/>
          </p:cNvSpPr>
          <p:nvPr/>
        </p:nvSpPr>
        <p:spPr>
          <a:xfrm>
            <a:off x="3779912" y="4005064"/>
            <a:ext cx="612576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Подзаголовок 2"/>
          <p:cNvSpPr txBox="1">
            <a:spLocks/>
          </p:cNvSpPr>
          <p:nvPr/>
        </p:nvSpPr>
        <p:spPr>
          <a:xfrm>
            <a:off x="3779912" y="4797152"/>
            <a:ext cx="612576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5940152" y="2019906"/>
            <a:ext cx="309634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ru-RU" dirty="0"/>
              <a:t>Постановлением предусматривается увеличение срока кредитного договора (соглашения) на пополнение оборотных средств с 1 года до 3 лет (с непрерывным предоставлением субсидии не более 1 года).</a:t>
            </a:r>
            <a:endParaRPr lang="ru-RU" b="1" dirty="0"/>
          </a:p>
          <a:p>
            <a:pPr algn="r"/>
            <a:r>
              <a:rPr lang="ru-RU" dirty="0"/>
              <a:t>Кроме того, скорректированы предельные значения ставок по льготным кредитам.</a:t>
            </a:r>
            <a:endParaRPr lang="ru-RU" b="1" dirty="0"/>
          </a:p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1" name="Picture 2" descr="\\Artyomm\РАБОТА\Оксане\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12988" y="0"/>
            <a:ext cx="1460500" cy="142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2108"/>
            <a:ext cx="9144000" cy="4535424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3779912" y="0"/>
            <a:ext cx="3888432" cy="1484784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/>
              <a:t>Прокуратура города Вологды </a:t>
            </a:r>
            <a:br>
              <a:rPr lang="ru-RU" sz="2000" dirty="0" smtClean="0"/>
            </a:br>
            <a:r>
              <a:rPr lang="ru-RU" sz="2000" dirty="0" smtClean="0"/>
              <a:t>разъясняет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-684584" y="4151317"/>
            <a:ext cx="9577064" cy="3123728"/>
          </a:xfrm>
          <a:prstGeom prst="rect">
            <a:avLst/>
          </a:prstGeom>
          <a:ln>
            <a:solidFill>
              <a:schemeClr val="bg1"/>
            </a:solidFill>
          </a:ln>
          <a:effectLst>
            <a:softEdge rad="6350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755576" y="4836018"/>
            <a:ext cx="748883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dirty="0"/>
              <a:t>Так, например, ставки по рефинансированным кредитным договорам (соглашениям) на инвестиционные цели, обеспеченных поручительствами корпорации, не могут превышать: 9 </a:t>
            </a:r>
            <a:r>
              <a:rPr lang="ru-RU" dirty="0" smtClean="0"/>
              <a:t>% годовых </a:t>
            </a:r>
            <a:r>
              <a:rPr lang="ru-RU" dirty="0"/>
              <a:t>для субъектов, относящихся к категории </a:t>
            </a:r>
            <a:r>
              <a:rPr lang="ru-RU" dirty="0" smtClean="0"/>
              <a:t>«малое предприятие», </a:t>
            </a:r>
            <a:r>
              <a:rPr lang="ru-RU" dirty="0"/>
              <a:t>и 7,5 </a:t>
            </a:r>
            <a:r>
              <a:rPr lang="ru-RU" dirty="0" smtClean="0"/>
              <a:t>% годовых </a:t>
            </a:r>
            <a:r>
              <a:rPr lang="ru-RU" dirty="0"/>
              <a:t>для субъектов, относящихся к категории </a:t>
            </a:r>
            <a:r>
              <a:rPr lang="ru-RU" dirty="0" smtClean="0"/>
              <a:t>«среднее предприятие», </a:t>
            </a:r>
            <a:r>
              <a:rPr lang="ru-RU" dirty="0"/>
              <a:t>при значениях ключевой ставки ЦБ РФ более 10 процентов годовых.</a:t>
            </a:r>
            <a:endParaRPr lang="ru-RU" b="1" dirty="0"/>
          </a:p>
        </p:txBody>
      </p:sp>
      <p:pic>
        <p:nvPicPr>
          <p:cNvPr id="10" name="Picture 2" descr="\\Artyomm\РАБОТА\Оксане\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12988" y="0"/>
            <a:ext cx="1460500" cy="1422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</TotalTime>
  <Words>136</Words>
  <Application>Microsoft Office PowerPoint</Application>
  <PresentationFormat>Экран (4:3)</PresentationFormat>
  <Paragraphs>13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Тема Office</vt:lpstr>
      <vt:lpstr>Прокуратура города Вологды  разъясняет</vt:lpstr>
      <vt:lpstr>Прокуратура города Вологды  разъясняет</vt:lpstr>
      <vt:lpstr>Прокуратура города Вологды  разъясняет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Прокуратура города Вологды разъясняет</dc:title>
  <dc:creator>User Windows</dc:creator>
  <cp:lastModifiedBy>Ражева Оксана Александровна</cp:lastModifiedBy>
  <cp:revision>48</cp:revision>
  <dcterms:created xsi:type="dcterms:W3CDTF">2022-04-10T12:01:32Z</dcterms:created>
  <dcterms:modified xsi:type="dcterms:W3CDTF">2022-08-25T14:40:26Z</dcterms:modified>
</cp:coreProperties>
</file>