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90525-9AFE-4545-8586-AB5E120C3324}" type="datetimeFigureOut">
              <a:rPr lang="ru-RU" smtClean="0"/>
              <a:t>10.04.2022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9B057-8667-489C-A707-0EFBF3C28B7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5F9B057-8667-489C-A707-0EFBF3C28B73}"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C2D178-7FB3-4466-B753-18490C856F5D}" type="datetimeFigureOut">
              <a:rPr lang="ru-RU" smtClean="0"/>
              <a:t>10.04.2022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C2D178-7FB3-4466-B753-18490C856F5D}" type="datetimeFigureOut">
              <a:rPr lang="ru-RU" smtClean="0"/>
              <a:t>10.04.2022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C2D178-7FB3-4466-B753-18490C856F5D}" type="datetimeFigureOut">
              <a:rPr lang="ru-RU" smtClean="0"/>
              <a:t>10.04.2022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C2D178-7FB3-4466-B753-18490C856F5D}" type="datetimeFigureOut">
              <a:rPr lang="ru-RU" smtClean="0"/>
              <a:t>10.04.2022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C2D178-7FB3-4466-B753-18490C856F5D}" type="datetimeFigureOut">
              <a:rPr lang="ru-RU" smtClean="0"/>
              <a:t>10.04.2022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C2D178-7FB3-4466-B753-18490C856F5D}" type="datetimeFigureOut">
              <a:rPr lang="ru-RU" smtClean="0"/>
              <a:t>10.04.2022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C2D178-7FB3-4466-B753-18490C856F5D}" type="datetimeFigureOut">
              <a:rPr lang="ru-RU" smtClean="0"/>
              <a:t>10.04.2022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C2D178-7FB3-4466-B753-18490C856F5D}" type="datetimeFigureOut">
              <a:rPr lang="ru-RU" smtClean="0"/>
              <a:t>10.04.2022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42BD59-0314-48B9-A1D4-C2281C134FD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2D178-7FB3-4466-B753-18490C856F5D}" type="datetimeFigureOut">
              <a:rPr lang="ru-RU" smtClean="0"/>
              <a:t>10.04.2022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2BD59-0314-48B9-A1D4-C2281C134FD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4" name="Picture 2" descr="emblem_big"/>
          <p:cNvPicPr>
            <a:picLocks noChangeAspect="1" noChangeArrowheads="1"/>
          </p:cNvPicPr>
          <p:nvPr/>
        </p:nvPicPr>
        <p:blipFill>
          <a:blip r:embed="rId2" cstate="print"/>
          <a:srcRect/>
          <a:stretch>
            <a:fillRect/>
          </a:stretch>
        </p:blipFill>
        <p:spPr bwMode="auto">
          <a:xfrm>
            <a:off x="7812360" y="188640"/>
            <a:ext cx="1080120" cy="1041533"/>
          </a:xfrm>
          <a:prstGeom prst="rect">
            <a:avLst/>
          </a:prstGeom>
          <a:noFill/>
          <a:ln w="9525">
            <a:noFill/>
            <a:miter lim="800000"/>
            <a:headEnd/>
            <a:tailEnd/>
          </a:ln>
        </p:spPr>
      </p:pic>
      <p:pic>
        <p:nvPicPr>
          <p:cNvPr id="15362" name="Picture 2" descr="\\Artyomm\РАБОТА\Оксане\81a3e5b4-ac9e-505f-930c-e7ad97ca5b99.jpg"/>
          <p:cNvPicPr>
            <a:picLocks noChangeAspect="1" noChangeArrowheads="1"/>
          </p:cNvPicPr>
          <p:nvPr/>
        </p:nvPicPr>
        <p:blipFill>
          <a:blip r:embed="rId3" cstate="print"/>
          <a:srcRect/>
          <a:stretch>
            <a:fillRect/>
          </a:stretch>
        </p:blipFill>
        <p:spPr bwMode="auto">
          <a:xfrm rot="16200000">
            <a:off x="-1612397" y="1143837"/>
            <a:ext cx="6859673" cy="4571999"/>
          </a:xfrm>
          <a:prstGeom prst="rect">
            <a:avLst/>
          </a:prstGeom>
          <a:noFill/>
        </p:spPr>
      </p:pic>
      <p:sp>
        <p:nvSpPr>
          <p:cNvPr id="7" name="Овал 6"/>
          <p:cNvSpPr/>
          <p:nvPr/>
        </p:nvSpPr>
        <p:spPr>
          <a:xfrm>
            <a:off x="3635896" y="1556792"/>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3707904" y="1628800"/>
            <a:ext cx="5256584" cy="1080120"/>
          </a:xfrm>
        </p:spPr>
        <p:txBody>
          <a:bodyPr>
            <a:noAutofit/>
          </a:bodyPr>
          <a:lstStyle/>
          <a:p>
            <a:pPr algn="r"/>
            <a:r>
              <a:rPr lang="ru-RU" sz="4000" b="1" dirty="0">
                <a:solidFill>
                  <a:srgbClr val="FF0000"/>
                </a:solidFill>
              </a:rPr>
              <a:t>Правила безопасности для детей</a:t>
            </a:r>
          </a:p>
        </p:txBody>
      </p:sp>
      <p:sp>
        <p:nvSpPr>
          <p:cNvPr id="8" name="Овал 7"/>
          <p:cNvSpPr/>
          <p:nvPr/>
        </p:nvSpPr>
        <p:spPr>
          <a:xfrm>
            <a:off x="3707904" y="3284984"/>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9" name="Овал 8"/>
          <p:cNvSpPr/>
          <p:nvPr/>
        </p:nvSpPr>
        <p:spPr>
          <a:xfrm>
            <a:off x="3707904" y="4149080"/>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0" name="Овал 9"/>
          <p:cNvSpPr/>
          <p:nvPr/>
        </p:nvSpPr>
        <p:spPr>
          <a:xfrm>
            <a:off x="3707904" y="5085184"/>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5361" name="Rectangle 1"/>
          <p:cNvSpPr>
            <a:spLocks noChangeArrowheads="1"/>
          </p:cNvSpPr>
          <p:nvPr/>
        </p:nvSpPr>
        <p:spPr bwMode="auto">
          <a:xfrm>
            <a:off x="3923928" y="3362509"/>
            <a:ext cx="5040559"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ru-RU" dirty="0"/>
              <a:t>С раннего детства ребенок должен знать, что люди бывают </a:t>
            </a:r>
            <a:r>
              <a:rPr lang="ru-RU" dirty="0" smtClean="0"/>
              <a:t>разные, и </a:t>
            </a:r>
            <a:r>
              <a:rPr lang="ru-RU" dirty="0"/>
              <a:t>общаться надо только с теми, кого знаешь</a:t>
            </a:r>
            <a:r>
              <a:rPr lang="ru-RU" dirty="0" smtClean="0"/>
              <a:t>.</a:t>
            </a:r>
          </a:p>
          <a:p>
            <a:pPr algn="r"/>
            <a:r>
              <a:rPr lang="ru-RU" dirty="0" smtClean="0"/>
              <a:t> </a:t>
            </a:r>
          </a:p>
          <a:p>
            <a:pPr algn="r"/>
            <a:r>
              <a:rPr lang="ru-RU" dirty="0" smtClean="0"/>
              <a:t>Соблюдая </a:t>
            </a:r>
            <a:r>
              <a:rPr lang="ru-RU" dirty="0"/>
              <a:t>правила безопасности, ваш ребенок сможет принять </a:t>
            </a:r>
            <a:endParaRPr lang="ru-RU" dirty="0" smtClean="0"/>
          </a:p>
          <a:p>
            <a:pPr algn="r"/>
            <a:r>
              <a:rPr lang="ru-RU" dirty="0" smtClean="0"/>
              <a:t>самое </a:t>
            </a:r>
            <a:r>
              <a:rPr lang="ru-RU" dirty="0"/>
              <a:t>правильное решение в сложной ситуации </a:t>
            </a:r>
            <a:endParaRPr lang="ru-RU" dirty="0" smtClean="0"/>
          </a:p>
          <a:p>
            <a:pPr algn="r"/>
            <a:r>
              <a:rPr lang="ru-RU" dirty="0" smtClean="0"/>
              <a:t>и </a:t>
            </a:r>
            <a:r>
              <a:rPr lang="ru-RU" dirty="0"/>
              <a:t>избежать встречи с преступником.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rtyomm\РАБОТА\Оксане\obl-rol.jpg"/>
          <p:cNvPicPr>
            <a:picLocks noChangeAspect="1" noChangeArrowheads="1"/>
          </p:cNvPicPr>
          <p:nvPr/>
        </p:nvPicPr>
        <p:blipFill>
          <a:blip r:embed="rId2" cstate="print"/>
          <a:srcRect l="45523" r="13650"/>
          <a:stretch>
            <a:fillRect/>
          </a:stretch>
        </p:blipFill>
        <p:spPr bwMode="auto">
          <a:xfrm>
            <a:off x="0" y="0"/>
            <a:ext cx="4283968" cy="6858000"/>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5076056" y="83671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Велосипеды и ролики</a:t>
            </a:r>
          </a:p>
        </p:txBody>
      </p:sp>
      <p:sp>
        <p:nvSpPr>
          <p:cNvPr id="10" name="Заголовок 1"/>
          <p:cNvSpPr txBox="1">
            <a:spLocks/>
          </p:cNvSpPr>
          <p:nvPr/>
        </p:nvSpPr>
        <p:spPr>
          <a:xfrm>
            <a:off x="4427984" y="1484784"/>
            <a:ext cx="4464496" cy="5373216"/>
          </a:xfrm>
          <a:prstGeom prst="rect">
            <a:avLst/>
          </a:prstGeom>
        </p:spPr>
        <p:txBody>
          <a:bodyPr vert="horz" lIns="91440" tIns="45720" rIns="91440" bIns="45720" rtlCol="0" anchor="ctr">
            <a:normAutofit fontScale="70000" lnSpcReduction="20000"/>
          </a:bodyPr>
          <a:lstStyle/>
          <a:p>
            <a:pPr algn="just">
              <a:buFont typeface="Arial" pitchFamily="34" charset="0"/>
              <a:buChar char="•"/>
            </a:pPr>
            <a:r>
              <a:rPr lang="ru-RU" dirty="0"/>
              <a:t> По закону ездить на велосипеде по дорогам города и улицам разрешается детям с 14 лет и только без пассажиров</a:t>
            </a:r>
          </a:p>
          <a:p>
            <a:pPr algn="just">
              <a:buFont typeface="Arial" pitchFamily="34" charset="0"/>
              <a:buChar char="•"/>
            </a:pPr>
            <a:r>
              <a:rPr lang="ru-RU" dirty="0"/>
              <a:t> Тем, кому не исполнилось 14 лет, можно ездить на велосипеде по специальным велосипедным дорожкам и закрытым для транспортных средств площадкам</a:t>
            </a:r>
          </a:p>
          <a:p>
            <a:pPr algn="just">
              <a:buFont typeface="Arial" pitchFamily="34" charset="0"/>
              <a:buChar char="•"/>
            </a:pPr>
            <a:r>
              <a:rPr lang="ru-RU" dirty="0"/>
              <a:t> Запрещается кататься на велосипеде по тротуарам, дорожкам парков и бульваров</a:t>
            </a:r>
          </a:p>
          <a:p>
            <a:pPr algn="just">
              <a:buFont typeface="Arial" pitchFamily="34" charset="0"/>
              <a:buChar char="•"/>
            </a:pPr>
            <a:r>
              <a:rPr lang="ru-RU" dirty="0"/>
              <a:t> Переходить дорогу нужно только пешком, держа велосипед за руль</a:t>
            </a:r>
          </a:p>
          <a:p>
            <a:pPr algn="just">
              <a:buFont typeface="Arial" pitchFamily="34" charset="0"/>
              <a:buChar char="•"/>
            </a:pPr>
            <a:r>
              <a:rPr lang="ru-RU" dirty="0"/>
              <a:t> Ни в коем случае нельзя цепляться за любое проезжающее мимо транспортное средство</a:t>
            </a:r>
          </a:p>
          <a:p>
            <a:pPr algn="just">
              <a:buFont typeface="Arial" pitchFamily="34" charset="0"/>
              <a:buChar char="•"/>
            </a:pPr>
            <a:r>
              <a:rPr lang="ru-RU" dirty="0"/>
              <a:t> Очень важно научиться ездить на велосипеде медленно – удержать равновесие на велосипеде тем труднее, чем медленнее ты едешь, что особенно важно для города</a:t>
            </a:r>
          </a:p>
          <a:p>
            <a:pPr algn="just">
              <a:buFont typeface="Arial" pitchFamily="34" charset="0"/>
              <a:buChar char="•"/>
            </a:pPr>
            <a:r>
              <a:rPr lang="ru-RU" dirty="0"/>
              <a:t> Велосипед должен иметь исправные тормоза, накаченные шины, светоотражатели и звонок</a:t>
            </a:r>
          </a:p>
          <a:p>
            <a:pPr algn="just">
              <a:buFont typeface="Arial" pitchFamily="34" charset="0"/>
              <a:buChar char="•"/>
            </a:pPr>
            <a:r>
              <a:rPr lang="ru-RU" dirty="0"/>
              <a:t> Одно из главных требований при катании на роликах – умение тормозить</a:t>
            </a:r>
          </a:p>
          <a:p>
            <a:pPr algn="just">
              <a:buFont typeface="Arial" pitchFamily="34" charset="0"/>
              <a:buChar char="•"/>
            </a:pPr>
            <a:r>
              <a:rPr lang="ru-RU" dirty="0"/>
              <a:t> Нельзя кататься на роликах на проезжей части</a:t>
            </a:r>
          </a:p>
          <a:p>
            <a:pPr algn="just">
              <a:buFont typeface="Arial" pitchFamily="34" charset="0"/>
              <a:buChar char="•"/>
            </a:pPr>
            <a:r>
              <a:rPr lang="ru-RU" dirty="0" smtClean="0"/>
              <a:t> Обязательно </a:t>
            </a:r>
            <a:r>
              <a:rPr lang="ru-RU" dirty="0"/>
              <a:t>нужно пользоваться наладонниками, наколенниками, налокотниками и надевать шлем</a:t>
            </a:r>
          </a:p>
          <a:p>
            <a:pPr algn="just">
              <a:buFont typeface="Arial" pitchFamily="34" charset="0"/>
              <a:buChar char="•"/>
            </a:pPr>
            <a:r>
              <a:rPr lang="ru-RU" dirty="0"/>
              <a:t> Старайтесь не выезжать во дворы, пока не научитесь кататься на закрытых площадках, стадионах, в парках</a:t>
            </a:r>
          </a:p>
          <a:p>
            <a:pPr algn="just">
              <a:buFont typeface="Arial" pitchFamily="34" charset="0"/>
              <a:buChar char="•"/>
            </a:pPr>
            <a:r>
              <a:rPr lang="ru-RU" dirty="0"/>
              <a:t> Также необходимо научиться «правильно» падать. Если чувствуете, что теряете равновесие, наклонитесь немного вперед и вытяните руки, чуть согнув их в локтях. Постарайтесь избежать падения на спину, а если это не удается, пригните подбородок к груди, чтобы не удариться затылком.</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Artyomm\РАБОТА\Оксане\s1200-2-1.jpg"/>
          <p:cNvPicPr>
            <a:picLocks noChangeAspect="1" noChangeArrowheads="1"/>
          </p:cNvPicPr>
          <p:nvPr/>
        </p:nvPicPr>
        <p:blipFill>
          <a:blip r:embed="rId2" cstate="print"/>
          <a:srcRect l="55599" r="2797"/>
          <a:stretch>
            <a:fillRect/>
          </a:stretch>
        </p:blipFill>
        <p:spPr bwMode="auto">
          <a:xfrm>
            <a:off x="0" y="-6762"/>
            <a:ext cx="4283968" cy="6864762"/>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4355976" y="1340768"/>
            <a:ext cx="4536504" cy="1008112"/>
          </a:xfrm>
          <a:prstGeom prst="rect">
            <a:avLst/>
          </a:prstGeom>
        </p:spPr>
        <p:txBody>
          <a:bodyPr vert="horz" lIns="91440" tIns="45720" rIns="91440" bIns="45720" rtlCol="0" anchor="ctr">
            <a:normAutofit/>
          </a:bodyPr>
          <a:lstStyle/>
          <a:p>
            <a:pPr algn="r"/>
            <a:r>
              <a:rPr lang="ru-RU" sz="1600" b="1" dirty="0">
                <a:solidFill>
                  <a:srgbClr val="FF0000"/>
                </a:solidFill>
              </a:rPr>
              <a:t>КАК НЕ ОКАЗАТЬСЯ ВОВЛЕЧЕННЫМ В СОВЕРШЕНИЕ ПРЕСТУПЛЕНИЯ</a:t>
            </a:r>
            <a:endParaRPr lang="ru-RU" sz="1600" dirty="0">
              <a:solidFill>
                <a:srgbClr val="FF0000"/>
              </a:solidFill>
            </a:endParaRPr>
          </a:p>
        </p:txBody>
      </p:sp>
      <p:sp>
        <p:nvSpPr>
          <p:cNvPr id="10" name="Заголовок 1"/>
          <p:cNvSpPr txBox="1">
            <a:spLocks/>
          </p:cNvSpPr>
          <p:nvPr/>
        </p:nvSpPr>
        <p:spPr>
          <a:xfrm>
            <a:off x="4427984" y="2204864"/>
            <a:ext cx="4464496" cy="3672408"/>
          </a:xfrm>
          <a:prstGeom prst="rect">
            <a:avLst/>
          </a:prstGeom>
        </p:spPr>
        <p:txBody>
          <a:bodyPr vert="horz" lIns="91440" tIns="45720" rIns="91440" bIns="45720" rtlCol="0" anchor="ctr">
            <a:normAutofit fontScale="85000" lnSpcReduction="20000"/>
          </a:bodyPr>
          <a:lstStyle/>
          <a:p>
            <a:pPr algn="just">
              <a:buFont typeface="Arial" pitchFamily="34" charset="0"/>
              <a:buChar char="•"/>
            </a:pPr>
            <a:r>
              <a:rPr lang="ru-RU" dirty="0" smtClean="0"/>
              <a:t> Никогда </a:t>
            </a:r>
            <a:r>
              <a:rPr lang="ru-RU" dirty="0"/>
              <a:t>не соглашайтесь «постоять на углу и свистнуть, подать другой знак, когда кто-нибудь пойдет». Чем в это время будут заниматься другие, вы можете не узнать, но, когда их поймают, обязательно упомянут, что вы тоже участвовали в </a:t>
            </a:r>
            <a:r>
              <a:rPr lang="ru-RU" dirty="0" smtClean="0"/>
              <a:t>преступлении</a:t>
            </a:r>
          </a:p>
          <a:p>
            <a:pPr algn="just"/>
            <a:endParaRPr lang="ru-RU" dirty="0"/>
          </a:p>
          <a:p>
            <a:pPr algn="just">
              <a:buFont typeface="Arial" pitchFamily="34" charset="0"/>
              <a:buChar char="•"/>
            </a:pPr>
            <a:r>
              <a:rPr lang="ru-RU" dirty="0"/>
              <a:t>    Никогда не отзывайтесь на просьбу помочь чьему-то приятелю, потерявшему ключи от квартиры - пролезть в форточку и открыть дверь </a:t>
            </a:r>
            <a:r>
              <a:rPr lang="ru-RU" dirty="0" smtClean="0"/>
              <a:t>изнутри</a:t>
            </a:r>
          </a:p>
          <a:p>
            <a:pPr algn="just"/>
            <a:endParaRPr lang="ru-RU" dirty="0"/>
          </a:p>
          <a:p>
            <a:pPr algn="just">
              <a:buFont typeface="Arial" pitchFamily="34" charset="0"/>
              <a:buChar char="•"/>
            </a:pPr>
            <a:r>
              <a:rPr lang="ru-RU" dirty="0"/>
              <a:t>    Никогда не берите на хранение домой какие-либо вещи – они могут быть </a:t>
            </a:r>
            <a:r>
              <a:rPr lang="ru-RU" dirty="0" smtClean="0"/>
              <a:t>крадеными</a:t>
            </a:r>
          </a:p>
          <a:p>
            <a:pPr algn="just"/>
            <a:endParaRPr lang="ru-RU" dirty="0"/>
          </a:p>
          <a:p>
            <a:pPr algn="just">
              <a:buFont typeface="Arial" pitchFamily="34" charset="0"/>
              <a:buChar char="•"/>
            </a:pPr>
            <a:r>
              <a:rPr lang="ru-RU" dirty="0"/>
              <a:t>    Будьте осторожны с выбором друзей. Оказаться в плохой кампании – значит подвергать себя постоянному риску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Artyomm\РАБОТА\Оксане\iStock-973289506-kid-business-shaking-hands-reduced (1).jpg"/>
          <p:cNvPicPr>
            <a:picLocks noChangeAspect="1" noChangeArrowheads="1"/>
          </p:cNvPicPr>
          <p:nvPr/>
        </p:nvPicPr>
        <p:blipFill>
          <a:blip r:embed="rId2" cstate="print"/>
          <a:srcRect l="32278" r="23571"/>
          <a:stretch>
            <a:fillRect/>
          </a:stretch>
        </p:blipFill>
        <p:spPr bwMode="auto">
          <a:xfrm>
            <a:off x="0" y="0"/>
            <a:ext cx="4283968" cy="6476232"/>
          </a:xfrm>
          <a:prstGeom prst="rect">
            <a:avLst/>
          </a:prstGeom>
          <a:noFill/>
        </p:spPr>
      </p:pic>
      <p:pic>
        <p:nvPicPr>
          <p:cNvPr id="9" name="Picture 3" descr="\\Artyomm\РАБОТА\Оксане\iStock-973289506-kid-business-shaking-hands-reduced (1).jpg"/>
          <p:cNvPicPr>
            <a:picLocks noChangeAspect="1" noChangeArrowheads="1"/>
          </p:cNvPicPr>
          <p:nvPr/>
        </p:nvPicPr>
        <p:blipFill>
          <a:blip r:embed="rId2" cstate="print"/>
          <a:srcRect l="32278" r="23571"/>
          <a:stretch>
            <a:fillRect/>
          </a:stretch>
        </p:blipFill>
        <p:spPr bwMode="auto">
          <a:xfrm>
            <a:off x="0" y="116632"/>
            <a:ext cx="4283968" cy="6476232"/>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4355976" y="836712"/>
            <a:ext cx="4464496" cy="1512168"/>
          </a:xfrm>
          <a:prstGeom prst="rect">
            <a:avLst/>
          </a:prstGeom>
        </p:spPr>
        <p:txBody>
          <a:bodyPr vert="horz" lIns="91440" tIns="45720" rIns="91440" bIns="45720" rtlCol="0" anchor="ctr">
            <a:normAutofit/>
          </a:bodyPr>
          <a:lstStyle/>
          <a:p>
            <a:pPr algn="r"/>
            <a:r>
              <a:rPr lang="ru-RU" sz="1600" b="1" u="sng" dirty="0">
                <a:solidFill>
                  <a:srgbClr val="FF0000"/>
                </a:solidFill>
              </a:rPr>
              <a:t>СЕМЕЙНЫЕ ПРАВИЛА БЕЗОПАСНОСТИ</a:t>
            </a:r>
            <a:endParaRPr lang="ru-RU" sz="1600" dirty="0">
              <a:solidFill>
                <a:srgbClr val="FF0000"/>
              </a:solidFill>
            </a:endParaRPr>
          </a:p>
        </p:txBody>
      </p:sp>
      <p:sp>
        <p:nvSpPr>
          <p:cNvPr id="10" name="Заголовок 1"/>
          <p:cNvSpPr txBox="1">
            <a:spLocks/>
          </p:cNvSpPr>
          <p:nvPr/>
        </p:nvSpPr>
        <p:spPr>
          <a:xfrm>
            <a:off x="4355976" y="1772816"/>
            <a:ext cx="4536504" cy="5085184"/>
          </a:xfrm>
          <a:prstGeom prst="rect">
            <a:avLst/>
          </a:prstGeom>
        </p:spPr>
        <p:txBody>
          <a:bodyPr vert="horz" lIns="91440" tIns="45720" rIns="91440" bIns="45720" rtlCol="0" anchor="ctr">
            <a:normAutofit fontScale="85000" lnSpcReduction="10000"/>
          </a:bodyPr>
          <a:lstStyle/>
          <a:p>
            <a:pPr algn="just"/>
            <a:r>
              <a:rPr lang="ru-RU" b="1" dirty="0"/>
              <a:t>1.</a:t>
            </a:r>
            <a:r>
              <a:rPr lang="ru-RU" dirty="0"/>
              <a:t> Придумайте вместе с детьми семейный пароль, который каждый сможет использовать в качестве сигнала в случае опасной ситуации.</a:t>
            </a:r>
          </a:p>
          <a:p>
            <a:pPr algn="just"/>
            <a:r>
              <a:rPr lang="ru-RU" b="1" dirty="0"/>
              <a:t>2.</a:t>
            </a:r>
            <a:r>
              <a:rPr lang="ru-RU" dirty="0"/>
              <a:t> Если ваш ребенок добирается до дома без сопровождения взрослых, придумайте вместе с ним постоянный и наиболее безопасный маршрут. Договоритесь с ребенком о том, что он постоянно будет ходить именно этой дорогой.</a:t>
            </a:r>
          </a:p>
          <a:p>
            <a:pPr algn="just"/>
            <a:r>
              <a:rPr lang="ru-RU" b="1" dirty="0"/>
              <a:t>3.</a:t>
            </a:r>
            <a:r>
              <a:rPr lang="ru-RU" dirty="0"/>
              <a:t> Научите ребенка беречь ключи и расскажите ему, что делать, если он их потеряет. Выходя из дома, ребенок должен проверять, взял ли он ключ с собой.</a:t>
            </a:r>
          </a:p>
          <a:p>
            <a:pPr algn="just"/>
            <a:r>
              <a:rPr lang="ru-RU" b="1" dirty="0"/>
              <a:t>4.</a:t>
            </a:r>
            <a:r>
              <a:rPr lang="ru-RU" dirty="0"/>
              <a:t> Оговорите границы окрестностей, в которых ребенок может гулять.</a:t>
            </a:r>
          </a:p>
          <a:p>
            <a:pPr algn="just"/>
            <a:r>
              <a:rPr lang="ru-RU" b="1" dirty="0"/>
              <a:t>5.</a:t>
            </a:r>
            <a:r>
              <a:rPr lang="ru-RU" dirty="0"/>
              <a:t> Сформируйте у ребенка привычку рассказывать о том, как он провел время, когда оставался без вашего присмотра.</a:t>
            </a:r>
          </a:p>
          <a:p>
            <a:pPr algn="just"/>
            <a:r>
              <a:rPr lang="ru-RU" b="1" dirty="0"/>
              <a:t>6.</a:t>
            </a:r>
            <a:r>
              <a:rPr lang="ru-RU" dirty="0"/>
              <a:t> Ребенок обязательно должен знать свое имя, имена родителей, домашний адрес и телефон. Это поможет ему добраться до дома, если он потерялся.</a:t>
            </a:r>
          </a:p>
          <a:p>
            <a:pPr algn="just"/>
            <a:r>
              <a:rPr lang="ru-RU" b="1" dirty="0"/>
              <a:t>7.</a:t>
            </a:r>
            <a:r>
              <a:rPr lang="ru-RU" dirty="0"/>
              <a:t> Дети должны знать, как и в каких случаях можно позвонить в полицию, противопожарную службу и скорую помощь.</a:t>
            </a:r>
          </a:p>
        </p:txBody>
      </p:sp>
      <p:pic>
        <p:nvPicPr>
          <p:cNvPr id="24579" name="Picture 3" descr="\\Artyomm\РАБОТА\Оксане\iStock-973289506-kid-business-shaking-hands-reduced (1).jpg"/>
          <p:cNvPicPr>
            <a:picLocks noChangeAspect="1" noChangeArrowheads="1"/>
          </p:cNvPicPr>
          <p:nvPr/>
        </p:nvPicPr>
        <p:blipFill>
          <a:blip r:embed="rId2" cstate="print"/>
          <a:srcRect l="32278" r="23571"/>
          <a:stretch>
            <a:fillRect/>
          </a:stretch>
        </p:blipFill>
        <p:spPr bwMode="auto">
          <a:xfrm>
            <a:off x="0" y="381768"/>
            <a:ext cx="4283968" cy="64762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51520" y="1340768"/>
            <a:ext cx="936002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ТЕЛЕФОНЫ ЭКСТРЕННОЙ ПОМОЩИ</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u="sng" dirty="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010</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 </a:t>
            </a: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ПОЖАРНЫЕ, МЧС</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020</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 </a:t>
            </a: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ПОЛИЦИЯ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030</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 </a:t>
            </a: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СКОРАЯ ПОМОЩЬ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112</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ЕДИНЫЙ ТЕЛЕФОННЫЙ НОМЕР ВЫЗОВА ЭКСТРЕННЫХ СЛУЖБ</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СО ВСЕХ СОТОВЫХ ТЕЛЕФОНОВ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3" name="Picture 3" descr="\\Artyomm\РАБОТА\Оксане\VaiY9UyWZQ.jpg"/>
          <p:cNvPicPr>
            <a:picLocks noChangeAspect="1" noChangeArrowheads="1"/>
          </p:cNvPicPr>
          <p:nvPr/>
        </p:nvPicPr>
        <p:blipFill>
          <a:blip r:embed="rId2" cstate="print"/>
          <a:srcRect/>
          <a:stretch>
            <a:fillRect/>
          </a:stretch>
        </p:blipFill>
        <p:spPr bwMode="auto">
          <a:xfrm>
            <a:off x="5799112" y="3513111"/>
            <a:ext cx="3344888" cy="3344889"/>
          </a:xfrm>
          <a:prstGeom prst="rect">
            <a:avLst/>
          </a:prstGeom>
          <a:noFill/>
        </p:spPr>
      </p:pic>
      <p:pic>
        <p:nvPicPr>
          <p:cNvPr id="7"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9" name="Заголовок 1"/>
          <p:cNvSpPr txBox="1">
            <a:spLocks/>
          </p:cNvSpPr>
          <p:nvPr/>
        </p:nvSpPr>
        <p:spPr>
          <a:xfrm>
            <a:off x="3779912" y="0"/>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smtClean="0">
                <a:ln>
                  <a:noFill/>
                </a:ln>
                <a:solidFill>
                  <a:schemeClr val="tx1"/>
                </a:solidFill>
                <a:effectLst/>
                <a:uLnTx/>
                <a:uFillTx/>
                <a:latin typeface="+mj-lt"/>
                <a:ea typeface="+mj-ea"/>
                <a:cs typeface="+mj-cs"/>
              </a:rPr>
              <a:t>Прокуратура города Вологды </a:t>
            </a:r>
            <a:br>
              <a:rPr kumimoji="0" lang="ru-RU" sz="2000" b="0" i="0" u="none" strike="noStrike" kern="1200" cap="none" spc="0" normalizeH="0" baseline="0" noProof="0" smtClean="0">
                <a:ln>
                  <a:noFill/>
                </a:ln>
                <a:solidFill>
                  <a:schemeClr val="tx1"/>
                </a:solidFill>
                <a:effectLst/>
                <a:uLnTx/>
                <a:uFillTx/>
                <a:latin typeface="+mj-lt"/>
                <a:ea typeface="+mj-ea"/>
                <a:cs typeface="+mj-cs"/>
              </a:rPr>
            </a:br>
            <a:r>
              <a:rPr kumimoji="0" lang="ru-RU" sz="2000" b="0" i="0" u="none" strike="noStrike" kern="1200" cap="none" spc="0" normalizeH="0" baseline="0" noProof="0" smtClean="0">
                <a:ln>
                  <a:noFill/>
                </a:ln>
                <a:solidFill>
                  <a:schemeClr val="tx1"/>
                </a:solidFill>
                <a:effectLst/>
                <a:uLnTx/>
                <a:uFillTx/>
                <a:latin typeface="+mj-lt"/>
                <a:ea typeface="+mj-ea"/>
                <a:cs typeface="+mj-cs"/>
              </a:rPr>
              <a:t>разъясняет</a:t>
            </a:r>
            <a:endParaRPr kumimoji="0" lang="ru-RU" sz="2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Artyomm\РАБОТА\Оксане\uGbfiZoV.jpg"/>
          <p:cNvPicPr>
            <a:picLocks noChangeAspect="1" noChangeArrowheads="1"/>
          </p:cNvPicPr>
          <p:nvPr/>
        </p:nvPicPr>
        <p:blipFill>
          <a:blip r:embed="rId2" cstate="print"/>
          <a:srcRect r="32751" b="95520"/>
          <a:stretch>
            <a:fillRect/>
          </a:stretch>
        </p:blipFill>
        <p:spPr bwMode="auto">
          <a:xfrm>
            <a:off x="0" y="332656"/>
            <a:ext cx="4139952" cy="288032"/>
          </a:xfrm>
          <a:prstGeom prst="rect">
            <a:avLst/>
          </a:prstGeom>
          <a:noFill/>
        </p:spPr>
      </p:pic>
      <p:sp>
        <p:nvSpPr>
          <p:cNvPr id="5"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6"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pic>
        <p:nvPicPr>
          <p:cNvPr id="1027" name="Picture 3" descr="\\Artyomm\РАБОТА\Оксане\uGbfiZoV.jpg"/>
          <p:cNvPicPr>
            <a:picLocks noChangeAspect="1" noChangeArrowheads="1"/>
          </p:cNvPicPr>
          <p:nvPr/>
        </p:nvPicPr>
        <p:blipFill>
          <a:blip r:embed="rId2" cstate="print"/>
          <a:srcRect l="21384" r="38993"/>
          <a:stretch>
            <a:fillRect/>
          </a:stretch>
        </p:blipFill>
        <p:spPr bwMode="auto">
          <a:xfrm>
            <a:off x="1" y="599484"/>
            <a:ext cx="4139951" cy="6258515"/>
          </a:xfrm>
          <a:prstGeom prst="rect">
            <a:avLst/>
          </a:prstGeom>
          <a:noFill/>
        </p:spPr>
      </p:pic>
      <p:pic>
        <p:nvPicPr>
          <p:cNvPr id="10" name="Picture 5" descr="\\Artyomm\РАБОТА\Оксане\uGbfiZoV.jpg"/>
          <p:cNvPicPr>
            <a:picLocks noChangeAspect="1" noChangeArrowheads="1"/>
          </p:cNvPicPr>
          <p:nvPr/>
        </p:nvPicPr>
        <p:blipFill>
          <a:blip r:embed="rId2" cstate="print"/>
          <a:srcRect r="32751" b="95520"/>
          <a:stretch>
            <a:fillRect/>
          </a:stretch>
        </p:blipFill>
        <p:spPr bwMode="auto">
          <a:xfrm>
            <a:off x="0" y="0"/>
            <a:ext cx="4139952" cy="404664"/>
          </a:xfrm>
          <a:prstGeom prst="rect">
            <a:avLst/>
          </a:prstGeom>
          <a:noFill/>
        </p:spPr>
      </p:pic>
      <p:sp>
        <p:nvSpPr>
          <p:cNvPr id="11" name="Овал 10"/>
          <p:cNvSpPr/>
          <p:nvPr/>
        </p:nvSpPr>
        <p:spPr>
          <a:xfrm>
            <a:off x="3635896" y="1556792"/>
            <a:ext cx="1008112" cy="936104"/>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Подзаголовок 2"/>
          <p:cNvSpPr>
            <a:spLocks noGrp="1"/>
          </p:cNvSpPr>
          <p:nvPr>
            <p:ph type="subTitle" idx="1"/>
          </p:nvPr>
        </p:nvSpPr>
        <p:spPr>
          <a:xfrm>
            <a:off x="3779912" y="1700808"/>
            <a:ext cx="5256584" cy="1080120"/>
          </a:xfrm>
        </p:spPr>
        <p:txBody>
          <a:bodyPr>
            <a:noAutofit/>
          </a:bodyPr>
          <a:lstStyle/>
          <a:p>
            <a:pPr algn="r"/>
            <a:r>
              <a:rPr lang="ru-RU" sz="4000" b="1" dirty="0" smtClean="0">
                <a:solidFill>
                  <a:srgbClr val="FF0000"/>
                </a:solidFill>
              </a:rPr>
              <a:t>«Правила четырех НЕ»</a:t>
            </a:r>
            <a:endParaRPr lang="ru-RU" sz="4000" b="1" dirty="0">
              <a:solidFill>
                <a:srgbClr val="FF0000"/>
              </a:solidFill>
            </a:endParaRPr>
          </a:p>
        </p:txBody>
      </p:sp>
      <p:sp>
        <p:nvSpPr>
          <p:cNvPr id="13" name="Овал 12"/>
          <p:cNvSpPr/>
          <p:nvPr/>
        </p:nvSpPr>
        <p:spPr>
          <a:xfrm>
            <a:off x="3779912" y="3140968"/>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3" name="Заголовок 1"/>
          <p:cNvSpPr txBox="1">
            <a:spLocks/>
          </p:cNvSpPr>
          <p:nvPr/>
        </p:nvSpPr>
        <p:spPr>
          <a:xfrm>
            <a:off x="5076056" y="83671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mj-lt"/>
                <a:ea typeface="+mj-ea"/>
                <a:cs typeface="+mj-cs"/>
              </a:rPr>
              <a:t>Ребенку нужно навсегда усвоить</a:t>
            </a:r>
          </a:p>
        </p:txBody>
      </p:sp>
      <p:sp>
        <p:nvSpPr>
          <p:cNvPr id="24" name="Овал 23"/>
          <p:cNvSpPr/>
          <p:nvPr/>
        </p:nvSpPr>
        <p:spPr>
          <a:xfrm>
            <a:off x="3779912" y="3933056"/>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5" name="Овал 24"/>
          <p:cNvSpPr/>
          <p:nvPr/>
        </p:nvSpPr>
        <p:spPr>
          <a:xfrm>
            <a:off x="3779912" y="4725144"/>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6" name="Овал 25"/>
          <p:cNvSpPr/>
          <p:nvPr/>
        </p:nvSpPr>
        <p:spPr>
          <a:xfrm>
            <a:off x="3779912" y="5517232"/>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6" name="Rectangle 1"/>
          <p:cNvSpPr>
            <a:spLocks noChangeArrowheads="1"/>
          </p:cNvSpPr>
          <p:nvPr/>
        </p:nvSpPr>
        <p:spPr bwMode="auto">
          <a:xfrm>
            <a:off x="4355977" y="3140968"/>
            <a:ext cx="36724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t>Не </a:t>
            </a:r>
            <a:r>
              <a:rPr lang="ru-RU" dirty="0"/>
              <a:t>разговаривай с незнакомцами и не впускай их в </a:t>
            </a:r>
            <a:r>
              <a:rPr lang="ru-RU" dirty="0" smtClean="0"/>
              <a:t>дом.</a:t>
            </a:r>
          </a:p>
        </p:txBody>
      </p:sp>
      <p:sp>
        <p:nvSpPr>
          <p:cNvPr id="27" name="Rectangle 1"/>
          <p:cNvSpPr>
            <a:spLocks noChangeArrowheads="1"/>
          </p:cNvSpPr>
          <p:nvPr/>
        </p:nvSpPr>
        <p:spPr bwMode="auto">
          <a:xfrm>
            <a:off x="4427984" y="3825914"/>
            <a:ext cx="504055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smtClean="0"/>
              <a:t>Не </a:t>
            </a:r>
            <a:r>
              <a:rPr lang="ru-RU" dirty="0"/>
              <a:t>заходи с ними в лифт или </a:t>
            </a:r>
            <a:r>
              <a:rPr lang="ru-RU" dirty="0" smtClean="0"/>
              <a:t>подъезд.</a:t>
            </a:r>
          </a:p>
        </p:txBody>
      </p:sp>
      <p:sp>
        <p:nvSpPr>
          <p:cNvPr id="28" name="Rectangle 1"/>
          <p:cNvSpPr>
            <a:spLocks noChangeArrowheads="1"/>
          </p:cNvSpPr>
          <p:nvPr/>
        </p:nvSpPr>
        <p:spPr bwMode="auto">
          <a:xfrm>
            <a:off x="4427984" y="4581128"/>
            <a:ext cx="504055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smtClean="0"/>
              <a:t>Не </a:t>
            </a:r>
            <a:r>
              <a:rPr lang="ru-RU" dirty="0"/>
              <a:t>садись в машину к </a:t>
            </a:r>
            <a:r>
              <a:rPr lang="ru-RU" dirty="0" smtClean="0"/>
              <a:t>незнакомцам.</a:t>
            </a:r>
          </a:p>
        </p:txBody>
      </p:sp>
      <p:sp>
        <p:nvSpPr>
          <p:cNvPr id="29" name="Rectangle 1"/>
          <p:cNvSpPr>
            <a:spLocks noChangeArrowheads="1"/>
          </p:cNvSpPr>
          <p:nvPr/>
        </p:nvSpPr>
        <p:spPr bwMode="auto">
          <a:xfrm>
            <a:off x="4427984" y="5202777"/>
            <a:ext cx="504055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a:p>
            <a:r>
              <a:rPr lang="ru-RU" dirty="0" smtClean="0"/>
              <a:t>Не </a:t>
            </a:r>
            <a:r>
              <a:rPr lang="ru-RU" dirty="0"/>
              <a:t>задерживайся на улице после школы, особенно с наступлением темноты</a:t>
            </a:r>
            <a:r>
              <a:rPr lang="ru-RU" dirty="0" smtClean="0"/>
              <a:t>.</a:t>
            </a:r>
            <a:endParaRPr lang="ru-RU" dirty="0"/>
          </a:p>
        </p:txBody>
      </p:sp>
      <p:sp>
        <p:nvSpPr>
          <p:cNvPr id="31" name="Подзаголовок 2"/>
          <p:cNvSpPr txBox="1">
            <a:spLocks/>
          </p:cNvSpPr>
          <p:nvPr/>
        </p:nvSpPr>
        <p:spPr>
          <a:xfrm>
            <a:off x="3707904" y="3212976"/>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1</a:t>
            </a:r>
          </a:p>
        </p:txBody>
      </p:sp>
      <p:sp>
        <p:nvSpPr>
          <p:cNvPr id="32" name="Подзаголовок 2"/>
          <p:cNvSpPr txBox="1">
            <a:spLocks/>
          </p:cNvSpPr>
          <p:nvPr/>
        </p:nvSpPr>
        <p:spPr>
          <a:xfrm>
            <a:off x="3779912" y="4005064"/>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2</a:t>
            </a:r>
          </a:p>
        </p:txBody>
      </p:sp>
      <p:sp>
        <p:nvSpPr>
          <p:cNvPr id="33" name="Подзаголовок 2"/>
          <p:cNvSpPr txBox="1">
            <a:spLocks/>
          </p:cNvSpPr>
          <p:nvPr/>
        </p:nvSpPr>
        <p:spPr>
          <a:xfrm>
            <a:off x="3779912" y="4797152"/>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3</a:t>
            </a:r>
          </a:p>
        </p:txBody>
      </p:sp>
      <p:sp>
        <p:nvSpPr>
          <p:cNvPr id="34" name="Подзаголовок 2"/>
          <p:cNvSpPr txBox="1">
            <a:spLocks/>
          </p:cNvSpPr>
          <p:nvPr/>
        </p:nvSpPr>
        <p:spPr>
          <a:xfrm>
            <a:off x="3779912" y="5517232"/>
            <a:ext cx="612576" cy="108012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000" b="1" i="0" u="none" strike="noStrike" kern="1200" cap="none" spc="0" normalizeH="0" baseline="0" noProof="0" dirty="0" smtClean="0">
                <a:ln>
                  <a:noFill/>
                </a:ln>
                <a:solidFill>
                  <a:srgbClr val="FF0000"/>
                </a:solidFill>
                <a:effectLst/>
                <a:uLnTx/>
                <a:uFillTx/>
                <a:latin typeface="+mn-lt"/>
                <a:ea typeface="+mn-ea"/>
                <a:cs typeface="+mn-cs"/>
              </a:rPr>
              <a:t>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2"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5076056" y="119675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Ребенку нужно навсегда усвоить</a:t>
            </a:r>
          </a:p>
        </p:txBody>
      </p:sp>
      <p:sp>
        <p:nvSpPr>
          <p:cNvPr id="10" name="Заголовок 1"/>
          <p:cNvSpPr txBox="1">
            <a:spLocks/>
          </p:cNvSpPr>
          <p:nvPr/>
        </p:nvSpPr>
        <p:spPr>
          <a:xfrm>
            <a:off x="4499992" y="2132856"/>
            <a:ext cx="4392488" cy="4725144"/>
          </a:xfrm>
          <a:prstGeom prst="rect">
            <a:avLst/>
          </a:prstGeom>
        </p:spPr>
        <p:txBody>
          <a:bodyPr vert="horz" lIns="91440" tIns="45720" rIns="91440" bIns="45720" rtlCol="0" anchor="ctr">
            <a:normAutofit/>
          </a:bodyPr>
          <a:lstStyle/>
          <a:p>
            <a:pPr algn="just"/>
            <a:r>
              <a:rPr lang="ru-RU" sz="2000" dirty="0"/>
              <a:t> </a:t>
            </a:r>
            <a:r>
              <a:rPr lang="en-US" sz="2000" b="1" dirty="0" smtClean="0">
                <a:solidFill>
                  <a:srgbClr val="FF0000"/>
                </a:solidFill>
              </a:rPr>
              <a:t>                        </a:t>
            </a:r>
            <a:r>
              <a:rPr lang="en-US" sz="2000" b="1" dirty="0" smtClean="0"/>
              <a:t> - </a:t>
            </a:r>
            <a:r>
              <a:rPr lang="ru-RU" sz="2000" b="1" dirty="0" smtClean="0"/>
              <a:t>это </a:t>
            </a:r>
            <a:r>
              <a:rPr lang="ru-RU" sz="2000" b="1" dirty="0"/>
              <a:t>любой человек, которого не знает сам ребенок.</a:t>
            </a:r>
            <a:endParaRPr lang="ru-RU" sz="2000" dirty="0"/>
          </a:p>
          <a:p>
            <a:pPr algn="just"/>
            <a:r>
              <a:rPr lang="ru-RU" sz="2000" b="1" dirty="0"/>
              <a:t>Незнакомец может назвать ребенка по имени, сказать, что пришел по просьбе его мамы, может позвать посмотреть мультфильмы или предложить конфету. Но если человек ребенку незнаком, то он должен на все предложения отвечать отказом и в случае опасности кричать: </a:t>
            </a:r>
            <a:r>
              <a:rPr lang="ru-RU" sz="2800" b="1" dirty="0">
                <a:solidFill>
                  <a:srgbClr val="FF0000"/>
                </a:solidFill>
              </a:rPr>
              <a:t>«Я его не знаю!»</a:t>
            </a:r>
            <a:endParaRPr lang="ru-RU" sz="2800" dirty="0">
              <a:solidFill>
                <a:srgbClr val="FF0000"/>
              </a:solidFill>
            </a:endParaRPr>
          </a:p>
        </p:txBody>
      </p:sp>
      <p:pic>
        <p:nvPicPr>
          <p:cNvPr id="14337" name="Picture 1" descr="\\Artyomm\РАБОТА\Оксане\UyCf5rlLeY2TogklLWH_x4A6DkldGxJd_1240_832.jpg"/>
          <p:cNvPicPr>
            <a:picLocks noChangeAspect="1" noChangeArrowheads="1"/>
          </p:cNvPicPr>
          <p:nvPr/>
        </p:nvPicPr>
        <p:blipFill>
          <a:blip r:embed="rId3" cstate="print"/>
          <a:srcRect r="58791"/>
          <a:stretch>
            <a:fillRect/>
          </a:stretch>
        </p:blipFill>
        <p:spPr bwMode="auto">
          <a:xfrm>
            <a:off x="0" y="0"/>
            <a:ext cx="4211960" cy="6858000"/>
          </a:xfrm>
          <a:prstGeom prst="rect">
            <a:avLst/>
          </a:prstGeom>
          <a:noFill/>
        </p:spPr>
      </p:pic>
      <p:sp>
        <p:nvSpPr>
          <p:cNvPr id="12" name="Овал 11"/>
          <p:cNvSpPr/>
          <p:nvPr/>
        </p:nvSpPr>
        <p:spPr>
          <a:xfrm>
            <a:off x="3779912" y="2636912"/>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3" name="Прямоугольник 12"/>
          <p:cNvSpPr/>
          <p:nvPr/>
        </p:nvSpPr>
        <p:spPr>
          <a:xfrm>
            <a:off x="3923928" y="2708920"/>
            <a:ext cx="2227148" cy="523220"/>
          </a:xfrm>
          <a:prstGeom prst="rect">
            <a:avLst/>
          </a:prstGeom>
        </p:spPr>
        <p:txBody>
          <a:bodyPr wrap="none">
            <a:spAutoFit/>
          </a:bodyPr>
          <a:lstStyle/>
          <a:p>
            <a:r>
              <a:rPr lang="ru-RU" dirty="0" smtClean="0"/>
              <a:t> </a:t>
            </a:r>
            <a:r>
              <a:rPr lang="ru-RU" sz="2800" b="1" dirty="0" smtClean="0">
                <a:solidFill>
                  <a:srgbClr val="FF0000"/>
                </a:solidFill>
              </a:rPr>
              <a:t>незнакомец</a:t>
            </a:r>
            <a:r>
              <a:rPr lang="ru-RU" sz="2800" b="1" dirty="0" smtClean="0"/>
              <a:t> </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rtyomm\РАБОТА\Оксане\15_08_2017_chtoby_rebyonok_ne_obwalsya_s_neznakomcami_kak_ob_yasnit.jpg"/>
          <p:cNvPicPr>
            <a:picLocks noChangeAspect="1" noChangeArrowheads="1"/>
          </p:cNvPicPr>
          <p:nvPr/>
        </p:nvPicPr>
        <p:blipFill>
          <a:blip r:embed="rId2" cstate="print"/>
          <a:srcRect l="37166" r="21959"/>
          <a:stretch>
            <a:fillRect/>
          </a:stretch>
        </p:blipFill>
        <p:spPr bwMode="auto">
          <a:xfrm>
            <a:off x="0" y="0"/>
            <a:ext cx="4211960" cy="6858000"/>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5076056" y="119675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Ребенку нужно навсегда усвоить</a:t>
            </a:r>
          </a:p>
        </p:txBody>
      </p:sp>
      <p:sp>
        <p:nvSpPr>
          <p:cNvPr id="10" name="Заголовок 1"/>
          <p:cNvSpPr txBox="1">
            <a:spLocks/>
          </p:cNvSpPr>
          <p:nvPr/>
        </p:nvSpPr>
        <p:spPr>
          <a:xfrm>
            <a:off x="4499992" y="2132856"/>
            <a:ext cx="4392488" cy="4176464"/>
          </a:xfrm>
          <a:prstGeom prst="rect">
            <a:avLst/>
          </a:prstGeom>
        </p:spPr>
        <p:txBody>
          <a:bodyPr vert="horz" lIns="91440" tIns="45720" rIns="91440" bIns="45720" rtlCol="0" anchor="ctr">
            <a:normAutofit/>
          </a:bodyPr>
          <a:lstStyle/>
          <a:p>
            <a:pPr algn="just"/>
            <a:r>
              <a:rPr lang="ru-RU" sz="2000" dirty="0" smtClean="0"/>
              <a:t>                            необходимо </a:t>
            </a:r>
            <a:r>
              <a:rPr lang="ru-RU" sz="2000" dirty="0"/>
              <a:t>внушить ребенку, что никогда и ни при каких обстоятельствах они не пришлют за ним в школу, домой или во двор незнакомого человека. Если такой человек подойдет, кем бы он ни назвался, надо немедленно бежать в людное место, звонить родителям или обратиться к полицейскому.</a:t>
            </a:r>
          </a:p>
        </p:txBody>
      </p:sp>
      <p:sp>
        <p:nvSpPr>
          <p:cNvPr id="12" name="Овал 11"/>
          <p:cNvSpPr/>
          <p:nvPr/>
        </p:nvSpPr>
        <p:spPr>
          <a:xfrm>
            <a:off x="3851920" y="2636912"/>
            <a:ext cx="720080" cy="7200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3" name="Прямоугольник 12"/>
          <p:cNvSpPr/>
          <p:nvPr/>
        </p:nvSpPr>
        <p:spPr>
          <a:xfrm>
            <a:off x="3923928" y="2708920"/>
            <a:ext cx="2261453" cy="523220"/>
          </a:xfrm>
          <a:prstGeom prst="rect">
            <a:avLst/>
          </a:prstGeom>
        </p:spPr>
        <p:txBody>
          <a:bodyPr wrap="none">
            <a:spAutoFit/>
          </a:bodyPr>
          <a:lstStyle/>
          <a:p>
            <a:r>
              <a:rPr lang="ru-RU" sz="2800" b="1" dirty="0" smtClean="0">
                <a:solidFill>
                  <a:srgbClr val="FF0000"/>
                </a:solidFill>
              </a:rPr>
              <a:t>РОДИТЕЛЯМ</a:t>
            </a:r>
            <a:r>
              <a:rPr lang="ru-RU" sz="2800" b="1" dirty="0" smtClean="0"/>
              <a:t> </a:t>
            </a: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rtyomm\РАБОТА\Оксане\strahovaniye-detey-2.jpg"/>
          <p:cNvPicPr>
            <a:picLocks noChangeAspect="1" noChangeArrowheads="1"/>
          </p:cNvPicPr>
          <p:nvPr/>
        </p:nvPicPr>
        <p:blipFill>
          <a:blip r:embed="rId2" cstate="print"/>
          <a:srcRect/>
          <a:stretch>
            <a:fillRect/>
          </a:stretch>
        </p:blipFill>
        <p:spPr bwMode="auto">
          <a:xfrm>
            <a:off x="323529" y="0"/>
            <a:ext cx="2808312" cy="1781367"/>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10" name="Заголовок 1"/>
          <p:cNvSpPr txBox="1">
            <a:spLocks/>
          </p:cNvSpPr>
          <p:nvPr/>
        </p:nvSpPr>
        <p:spPr>
          <a:xfrm>
            <a:off x="251520" y="1700808"/>
            <a:ext cx="8640960" cy="5157192"/>
          </a:xfrm>
          <a:prstGeom prst="rect">
            <a:avLst/>
          </a:prstGeom>
        </p:spPr>
        <p:txBody>
          <a:bodyPr vert="horz" lIns="91440" tIns="45720" rIns="91440" bIns="45720" rtlCol="0" anchor="ctr">
            <a:noAutofit/>
          </a:bodyPr>
          <a:lstStyle/>
          <a:p>
            <a:r>
              <a:rPr lang="ru-RU" sz="1150" b="1" u="sng" dirty="0">
                <a:solidFill>
                  <a:srgbClr val="FF0000"/>
                </a:solidFill>
              </a:rPr>
              <a:t>НА УЛИЦЕ</a:t>
            </a:r>
            <a:r>
              <a:rPr lang="ru-RU" sz="1150" b="1" u="sng" dirty="0" smtClean="0">
                <a:solidFill>
                  <a:srgbClr val="FF0000"/>
                </a:solidFill>
              </a:rPr>
              <a:t>:</a:t>
            </a:r>
            <a:endParaRPr lang="ru-RU" sz="1150" dirty="0"/>
          </a:p>
          <a:p>
            <a:pPr algn="just">
              <a:buFont typeface="Arial" pitchFamily="34" charset="0"/>
              <a:buChar char="•"/>
            </a:pPr>
            <a:r>
              <a:rPr lang="ru-RU" sz="1150" dirty="0" smtClean="0"/>
              <a:t> Выходя </a:t>
            </a:r>
            <a:r>
              <a:rPr lang="ru-RU" sz="1150" dirty="0"/>
              <a:t>из дома, всегда предупреждай, куда ты идешь, где будешь и во сколько ты вернешься. Если возвращаешься домой поздно вечером, проси, чтобы тебя встретили</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smtClean="0"/>
              <a:t> В </a:t>
            </a:r>
            <a:r>
              <a:rPr lang="ru-RU" sz="1150" dirty="0"/>
              <a:t>общественном транспорте садись ближе к водителю, чтобы он мог тебя видеть. Не вступай в разговоры с незнакомыми пассажирами, не рассказывай куда едешь и где живешь</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Если необходимо пройти в темное время суток, постарайся идти вместе с людьми. Переходи улицу по подземному переходу в группе людей</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Не ходи в отдаленные и безлюдные места, не играй на стройках и в заброшенных домах</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Если показалось, что кто-то тебя преследует, необходимо незамедлительно проследовать в людное место, обратиться к взрослому</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Увидев впереди шумную компанию или пьяного, перейди на другую сторону улицы или измени маршрут, при этом не следует вступать в конфликты</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Добирайся до дома только известным транспортом (троллейбусом, автобусом, маршруткой), никогда не останавливай чужую машину и не садись сам, если предлагают подвезти</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Ни в коем случае не садись в машину, чтобы показать дорогу, магазин, аптеку, не выполняй никакие просьбы водителя</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Идя вдоль дороги, выбирай маршрут так, чтобы идти навстречу транспорту</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Если незнакомец просит пойти с ним и позвонить в квартиру, потому что ему не открывают, а тебе откроют – не ходи</a:t>
            </a:r>
            <a:r>
              <a:rPr lang="ru-RU" sz="1150" dirty="0" smtClean="0"/>
              <a:t>!</a:t>
            </a:r>
          </a:p>
          <a:p>
            <a:pPr algn="just">
              <a:buFont typeface="Arial" pitchFamily="34" charset="0"/>
              <a:buChar char="•"/>
            </a:pPr>
            <a:endParaRPr lang="ru-RU" sz="1150" dirty="0"/>
          </a:p>
          <a:p>
            <a:pPr algn="just">
              <a:buFont typeface="Arial" pitchFamily="34" charset="0"/>
              <a:buChar char="•"/>
            </a:pPr>
            <a:r>
              <a:rPr lang="ru-RU" sz="1150" dirty="0"/>
              <a:t> Не иди с незнакомым человеком, если он предлагает угостить тебя конфетами, посмотреть животных, поиграть в компьютер, не бери у него напитки и прочую еду.</a:t>
            </a:r>
          </a:p>
        </p:txBody>
      </p:sp>
      <p:sp>
        <p:nvSpPr>
          <p:cNvPr id="11" name="Заголовок 1"/>
          <p:cNvSpPr txBox="1">
            <a:spLocks/>
          </p:cNvSpPr>
          <p:nvPr/>
        </p:nvSpPr>
        <p:spPr>
          <a:xfrm>
            <a:off x="4788024" y="764704"/>
            <a:ext cx="4032448" cy="158417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Ребенку нужно навсегда усвоить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rtyomm\РАБОТА\Оксане\54cb1ebd3aa0456a972137839c0c7dc1.jpg"/>
          <p:cNvPicPr>
            <a:picLocks noChangeAspect="1" noChangeArrowheads="1"/>
          </p:cNvPicPr>
          <p:nvPr/>
        </p:nvPicPr>
        <p:blipFill>
          <a:blip r:embed="rId2" cstate="print"/>
          <a:srcRect l="55856"/>
          <a:stretch>
            <a:fillRect/>
          </a:stretch>
        </p:blipFill>
        <p:spPr bwMode="auto">
          <a:xfrm>
            <a:off x="-1" y="1"/>
            <a:ext cx="4211961" cy="6858000"/>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5076056" y="83671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Ребенку нужно навсегда усвоить</a:t>
            </a:r>
          </a:p>
        </p:txBody>
      </p:sp>
      <p:sp>
        <p:nvSpPr>
          <p:cNvPr id="10" name="Заголовок 1"/>
          <p:cNvSpPr txBox="1">
            <a:spLocks/>
          </p:cNvSpPr>
          <p:nvPr/>
        </p:nvSpPr>
        <p:spPr>
          <a:xfrm>
            <a:off x="4427984" y="2420888"/>
            <a:ext cx="4464496" cy="4176464"/>
          </a:xfrm>
          <a:prstGeom prst="rect">
            <a:avLst/>
          </a:prstGeom>
        </p:spPr>
        <p:txBody>
          <a:bodyPr vert="horz" lIns="91440" tIns="45720" rIns="91440" bIns="45720" rtlCol="0" anchor="ctr">
            <a:normAutofit fontScale="85000" lnSpcReduction="20000"/>
          </a:bodyPr>
          <a:lstStyle/>
          <a:p>
            <a:pPr algn="just">
              <a:buFont typeface="Arial" pitchFamily="34" charset="0"/>
              <a:buChar char="•"/>
            </a:pPr>
            <a:r>
              <a:rPr lang="ru-RU" sz="2000" dirty="0" smtClean="0"/>
              <a:t> Подходя </a:t>
            </a:r>
            <a:r>
              <a:rPr lang="ru-RU" sz="2000" dirty="0"/>
              <a:t>к дому, обрати внимание, не идет ли кто-либо следом. Если кто-то идет – не подходи к подъезду. Погуляй на улице, пока этот человек не уйдет. Если чувствуешь опасность, зайди в магазин, на почту, в библиотеку и расскажи о подозрительном человеке.</a:t>
            </a:r>
          </a:p>
          <a:p>
            <a:pPr algn="just">
              <a:buFont typeface="Arial" pitchFamily="34" charset="0"/>
              <a:buChar char="•"/>
            </a:pPr>
            <a:r>
              <a:rPr lang="ru-RU" sz="2000" dirty="0"/>
              <a:t> Если незнакомец уже находится в подъезде, сразу же выйди на улицу и дождись, когда в подъезд войдет кто-то из взрослых жильцов дома.</a:t>
            </a:r>
          </a:p>
          <a:p>
            <a:pPr algn="just">
              <a:buFont typeface="Arial" pitchFamily="34" charset="0"/>
              <a:buChar char="•"/>
            </a:pPr>
            <a:r>
              <a:rPr lang="ru-RU" sz="2000" dirty="0"/>
              <a:t> Входи в лифт, только убедившись, что на площадке нет постороннего, который может зайти за тобой в кабину.</a:t>
            </a:r>
          </a:p>
          <a:p>
            <a:pPr algn="just">
              <a:buFont typeface="Arial" pitchFamily="34" charset="0"/>
              <a:buChar char="•"/>
            </a:pPr>
            <a:r>
              <a:rPr lang="ru-RU" sz="2000" dirty="0"/>
              <a:t> Если незнакомец все-таки зашел в лифт, стой к нему лицом, чтобы видеть,  что он делает. В случае опасности попробуй нажать кнопку вызова диспетчера, кричи, зови на помощь.</a:t>
            </a:r>
          </a:p>
        </p:txBody>
      </p:sp>
      <p:sp>
        <p:nvSpPr>
          <p:cNvPr id="13" name="Прямоугольник 12"/>
          <p:cNvSpPr/>
          <p:nvPr/>
        </p:nvSpPr>
        <p:spPr>
          <a:xfrm>
            <a:off x="6804248" y="1772816"/>
            <a:ext cx="2339752" cy="523220"/>
          </a:xfrm>
          <a:prstGeom prst="rect">
            <a:avLst/>
          </a:prstGeom>
        </p:spPr>
        <p:txBody>
          <a:bodyPr wrap="square">
            <a:spAutoFit/>
          </a:bodyPr>
          <a:lstStyle/>
          <a:p>
            <a:r>
              <a:rPr lang="ru-RU" sz="2800" b="1" dirty="0" smtClean="0">
                <a:solidFill>
                  <a:srgbClr val="FF0000"/>
                </a:solidFill>
              </a:rPr>
              <a:t>В ПОДЪЕЗДЕ</a:t>
            </a: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Artyomm\РАБОТА\Оксане\oiJVKVZU.jpg"/>
          <p:cNvPicPr>
            <a:picLocks noChangeAspect="1" noChangeArrowheads="1"/>
          </p:cNvPicPr>
          <p:nvPr/>
        </p:nvPicPr>
        <p:blipFill>
          <a:blip r:embed="rId2" cstate="print"/>
          <a:srcRect l="8383" t="1159" r="15311"/>
          <a:stretch>
            <a:fillRect/>
          </a:stretch>
        </p:blipFill>
        <p:spPr bwMode="auto">
          <a:xfrm>
            <a:off x="0" y="0"/>
            <a:ext cx="4264908" cy="6858000"/>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3" cstate="print"/>
          <a:srcRect/>
          <a:stretch>
            <a:fillRect/>
          </a:stretch>
        </p:blipFill>
        <p:spPr bwMode="auto">
          <a:xfrm>
            <a:off x="7812360" y="188640"/>
            <a:ext cx="1080120" cy="1041533"/>
          </a:xfrm>
          <a:prstGeom prst="rect">
            <a:avLst/>
          </a:prstGeom>
          <a:noFill/>
          <a:ln w="9525">
            <a:noFill/>
            <a:miter lim="800000"/>
            <a:headEnd/>
            <a:tailEnd/>
          </a:ln>
        </p:spPr>
      </p:pic>
      <p:sp>
        <p:nvSpPr>
          <p:cNvPr id="6" name="Заголовок 1"/>
          <p:cNvSpPr txBox="1">
            <a:spLocks/>
          </p:cNvSpPr>
          <p:nvPr/>
        </p:nvSpPr>
        <p:spPr>
          <a:xfrm>
            <a:off x="5076056" y="836712"/>
            <a:ext cx="3888432" cy="1484784"/>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mj-lt"/>
                <a:ea typeface="+mj-ea"/>
                <a:cs typeface="+mj-cs"/>
              </a:rPr>
              <a:t>Ребенку нужно навсегда усвоить</a:t>
            </a:r>
          </a:p>
        </p:txBody>
      </p:sp>
      <p:sp>
        <p:nvSpPr>
          <p:cNvPr id="10" name="Заголовок 1"/>
          <p:cNvSpPr txBox="1">
            <a:spLocks/>
          </p:cNvSpPr>
          <p:nvPr/>
        </p:nvSpPr>
        <p:spPr>
          <a:xfrm>
            <a:off x="4427984" y="2420888"/>
            <a:ext cx="4464496" cy="4176464"/>
          </a:xfrm>
          <a:prstGeom prst="rect">
            <a:avLst/>
          </a:prstGeom>
        </p:spPr>
        <p:txBody>
          <a:bodyPr vert="horz" lIns="91440" tIns="45720" rIns="91440" bIns="45720" rtlCol="0" anchor="ctr">
            <a:normAutofit lnSpcReduction="10000"/>
          </a:bodyPr>
          <a:lstStyle/>
          <a:p>
            <a:pPr algn="just">
              <a:buFont typeface="Arial" pitchFamily="34" charset="0"/>
              <a:buChar char="•"/>
            </a:pPr>
            <a:r>
              <a:rPr lang="ru-RU" b="1" dirty="0"/>
              <a:t> </a:t>
            </a:r>
            <a:r>
              <a:rPr lang="ru-RU" dirty="0" smtClean="0"/>
              <a:t>Никогда </a:t>
            </a:r>
            <a:r>
              <a:rPr lang="ru-RU" dirty="0"/>
              <a:t>не впускай в квартиру незнакомого человека. Если звонят или стучат в дверь, не подходи и не спрашивай, кто пришел. У родителей есть ключи, и они откроют дверь сами.</a:t>
            </a:r>
          </a:p>
          <a:p>
            <a:pPr algn="just">
              <a:buFont typeface="Arial" pitchFamily="34" charset="0"/>
              <a:buChar char="•"/>
            </a:pPr>
            <a:r>
              <a:rPr lang="ru-RU" dirty="0"/>
              <a:t> Ни в коем случае не открывай дверь лицам, представившимся почтальоном, врачом, полицейским, сантехником, электриком, знакомым родителей, даже если они станут уговаривать.</a:t>
            </a:r>
          </a:p>
          <a:p>
            <a:pPr algn="just">
              <a:buFont typeface="Arial" pitchFamily="34" charset="0"/>
              <a:buChar char="•"/>
            </a:pPr>
            <a:r>
              <a:rPr lang="ru-RU" dirty="0"/>
              <a:t> Покидая квартиру, посмотри в глазок. Если на лестничной площадке есть люди, подожди, пока они уйдут.</a:t>
            </a:r>
          </a:p>
          <a:p>
            <a:pPr algn="just">
              <a:buFont typeface="Arial" pitchFamily="34" charset="0"/>
              <a:buChar char="•"/>
            </a:pPr>
            <a:r>
              <a:rPr lang="ru-RU" dirty="0"/>
              <a:t> Прежде чем открывать ключом входную дверь, убедись, что поблизости никого нет.</a:t>
            </a:r>
          </a:p>
        </p:txBody>
      </p:sp>
      <p:sp>
        <p:nvSpPr>
          <p:cNvPr id="13" name="Прямоугольник 12"/>
          <p:cNvSpPr/>
          <p:nvPr/>
        </p:nvSpPr>
        <p:spPr>
          <a:xfrm>
            <a:off x="6804248" y="1772816"/>
            <a:ext cx="2339752" cy="523220"/>
          </a:xfrm>
          <a:prstGeom prst="rect">
            <a:avLst/>
          </a:prstGeom>
        </p:spPr>
        <p:txBody>
          <a:bodyPr wrap="square">
            <a:spAutoFit/>
          </a:bodyPr>
          <a:lstStyle/>
          <a:p>
            <a:r>
              <a:rPr lang="ru-RU" sz="2800" b="1" dirty="0" smtClean="0">
                <a:solidFill>
                  <a:srgbClr val="FF0000"/>
                </a:solidFill>
              </a:rPr>
              <a:t>            ДОМА</a:t>
            </a:r>
            <a:endParaRPr lang="ru-RU"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3995936"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2" cstate="print"/>
          <a:srcRect/>
          <a:stretch>
            <a:fillRect/>
          </a:stretch>
        </p:blipFill>
        <p:spPr bwMode="auto">
          <a:xfrm>
            <a:off x="7812360" y="188640"/>
            <a:ext cx="1080120" cy="1041533"/>
          </a:xfrm>
          <a:prstGeom prst="rect">
            <a:avLst/>
          </a:prstGeom>
          <a:noFill/>
          <a:ln w="9525">
            <a:noFill/>
            <a:miter lim="800000"/>
            <a:headEnd/>
            <a:tailEnd/>
          </a:ln>
        </p:spPr>
      </p:pic>
      <p:sp>
        <p:nvSpPr>
          <p:cNvPr id="10" name="Заголовок 1"/>
          <p:cNvSpPr txBox="1">
            <a:spLocks/>
          </p:cNvSpPr>
          <p:nvPr/>
        </p:nvSpPr>
        <p:spPr>
          <a:xfrm>
            <a:off x="4499992" y="1268760"/>
            <a:ext cx="4392488" cy="5589240"/>
          </a:xfrm>
          <a:prstGeom prst="rect">
            <a:avLst/>
          </a:prstGeom>
        </p:spPr>
        <p:txBody>
          <a:bodyPr vert="horz" lIns="91440" tIns="45720" rIns="91440" bIns="45720" rtlCol="0" anchor="ctr">
            <a:normAutofit fontScale="85000" lnSpcReduction="20000"/>
          </a:bodyPr>
          <a:lstStyle/>
          <a:p>
            <a:pPr>
              <a:buFont typeface="Arial" pitchFamily="34" charset="0"/>
              <a:buChar char="•"/>
            </a:pPr>
            <a:r>
              <a:rPr lang="ru-RU" dirty="0"/>
              <a:t> Ждите общественный транспорт только на специальных остановках, не ближе 1 м от проезжей части</a:t>
            </a:r>
          </a:p>
          <a:p>
            <a:pPr>
              <a:buFont typeface="Arial" pitchFamily="34" charset="0"/>
              <a:buChar char="•"/>
            </a:pPr>
            <a:r>
              <a:rPr lang="ru-RU" dirty="0"/>
              <a:t> Садитесь в транспорт, только дождавшись его полной остановки</a:t>
            </a:r>
          </a:p>
          <a:p>
            <a:pPr>
              <a:buFont typeface="Arial" pitchFamily="34" charset="0"/>
              <a:buChar char="•"/>
            </a:pPr>
            <a:r>
              <a:rPr lang="ru-RU" b="1" dirty="0" smtClean="0"/>
              <a:t>-</a:t>
            </a:r>
            <a:r>
              <a:rPr lang="ru-RU" dirty="0" smtClean="0"/>
              <a:t>Старайтесь </a:t>
            </a:r>
            <a:r>
              <a:rPr lang="ru-RU" dirty="0"/>
              <a:t>не стоять у дверей и тем более не облокачиваться на них</a:t>
            </a:r>
          </a:p>
          <a:p>
            <a:pPr>
              <a:buFont typeface="Arial" pitchFamily="34" charset="0"/>
              <a:buChar char="•"/>
            </a:pPr>
            <a:r>
              <a:rPr lang="ru-RU" dirty="0"/>
              <a:t> Готовьтесь к выходу заранее и выходите только после полной остановки</a:t>
            </a:r>
          </a:p>
          <a:p>
            <a:pPr>
              <a:buFont typeface="Arial" pitchFamily="34" charset="0"/>
              <a:buChar char="•"/>
            </a:pPr>
            <a:r>
              <a:rPr lang="ru-RU" dirty="0"/>
              <a:t> Стоять на эскалаторе нужно справа, проходить (но не бежать!) слева, при этом рука должна лежать на поручне</a:t>
            </a:r>
          </a:p>
          <a:p>
            <a:pPr>
              <a:buFont typeface="Arial" pitchFamily="34" charset="0"/>
              <a:buChar char="•"/>
            </a:pPr>
            <a:r>
              <a:rPr lang="ru-RU" dirty="0"/>
              <a:t> Нельзя подсовывать пальцы под поручень эскалатора, проверять ботинком ширину щели между ступеньками и стенкой, садиться на ступеньки</a:t>
            </a:r>
          </a:p>
          <a:p>
            <a:pPr>
              <a:buFont typeface="Arial" pitchFamily="34" charset="0"/>
              <a:buChar char="•"/>
            </a:pPr>
            <a:r>
              <a:rPr lang="ru-RU" b="1" dirty="0"/>
              <a:t> </a:t>
            </a:r>
            <a:r>
              <a:rPr lang="ru-RU" dirty="0" smtClean="0"/>
              <a:t>В </a:t>
            </a:r>
            <a:r>
              <a:rPr lang="ru-RU" dirty="0"/>
              <a:t>ожидании поезда стойте подальше от края платформы, а не стремиться пролезть в первые ряды. Толпа, наседая, может случайно столкнуть на рельсы или в проем между вагонами</a:t>
            </a:r>
          </a:p>
          <a:p>
            <a:pPr>
              <a:buFont typeface="Arial" pitchFamily="34" charset="0"/>
              <a:buChar char="•"/>
            </a:pPr>
            <a:r>
              <a:rPr lang="ru-RU" dirty="0"/>
              <a:t> Нельзя заходить за ограничительную линию – выступающее зеркало заднего вида первого вагона вполне может задеть человека</a:t>
            </a:r>
          </a:p>
          <a:p>
            <a:pPr>
              <a:buFont typeface="Arial" pitchFamily="34" charset="0"/>
              <a:buChar char="•"/>
            </a:pPr>
            <a:r>
              <a:rPr lang="ru-RU" dirty="0"/>
              <a:t> Если у вас что-то упало на рельсы, не надо пытаться достать вещь самому – обратитесь к дежурному, и он специальными клещами с длинной ручкой достанет то, что вы уронили.</a:t>
            </a:r>
          </a:p>
        </p:txBody>
      </p:sp>
      <p:pic>
        <p:nvPicPr>
          <p:cNvPr id="20482" name="Picture 2" descr="\\Artyomm\РАБОТА\Оксане\1541509781.jpg"/>
          <p:cNvPicPr>
            <a:picLocks noChangeAspect="1" noChangeArrowheads="1"/>
          </p:cNvPicPr>
          <p:nvPr/>
        </p:nvPicPr>
        <p:blipFill>
          <a:blip r:embed="rId3" cstate="print"/>
          <a:srcRect/>
          <a:stretch>
            <a:fillRect/>
          </a:stretch>
        </p:blipFill>
        <p:spPr bwMode="auto">
          <a:xfrm>
            <a:off x="0" y="1"/>
            <a:ext cx="4283968" cy="1427418"/>
          </a:xfrm>
          <a:prstGeom prst="rect">
            <a:avLst/>
          </a:prstGeom>
          <a:noFill/>
        </p:spPr>
      </p:pic>
      <p:sp>
        <p:nvSpPr>
          <p:cNvPr id="9" name="Заголовок 1"/>
          <p:cNvSpPr txBox="1">
            <a:spLocks/>
          </p:cNvSpPr>
          <p:nvPr/>
        </p:nvSpPr>
        <p:spPr>
          <a:xfrm>
            <a:off x="0" y="1484784"/>
            <a:ext cx="4392488" cy="5373216"/>
          </a:xfrm>
          <a:prstGeom prst="rect">
            <a:avLst/>
          </a:prstGeom>
        </p:spPr>
        <p:txBody>
          <a:bodyPr vert="horz" lIns="91440" tIns="45720" rIns="91440" bIns="45720" rtlCol="0" anchor="ctr">
            <a:normAutofit fontScale="85000" lnSpcReduction="20000"/>
          </a:bodyPr>
          <a:lstStyle/>
          <a:p>
            <a:pPr>
              <a:buFont typeface="Arial" pitchFamily="34" charset="0"/>
              <a:buChar char="•"/>
            </a:pPr>
            <a:r>
              <a:rPr lang="ru-RU" dirty="0"/>
              <a:t> Улицу надо переходить только на зеленый сигнал светофора или по «зебре» - белым полоскам на асфальте</a:t>
            </a:r>
          </a:p>
          <a:p>
            <a:pPr>
              <a:buFont typeface="Arial" pitchFamily="34" charset="0"/>
              <a:buChar char="•"/>
            </a:pPr>
            <a:r>
              <a:rPr lang="ru-RU" dirty="0"/>
              <a:t> Не вступайте на проезжую часть, пока не убедитесь в полной безопасности: если для вас загорелся зеленый свет, подождите, пока все машины остановятся, а на «зебре» будьте еще внимательнее</a:t>
            </a:r>
          </a:p>
          <a:p>
            <a:pPr>
              <a:buFont typeface="Arial" pitchFamily="34" charset="0"/>
              <a:buChar char="•"/>
            </a:pPr>
            <a:r>
              <a:rPr lang="ru-RU" dirty="0"/>
              <a:t> Самым безопасным для перехода улицы является подземный переход</a:t>
            </a:r>
          </a:p>
          <a:p>
            <a:pPr>
              <a:buFont typeface="Arial" pitchFamily="34" charset="0"/>
              <a:buChar char="•"/>
            </a:pPr>
            <a:r>
              <a:rPr lang="ru-RU" dirty="0"/>
              <a:t> Несмотря на то, что есть правило – переходить автобус и троллейбус сзади, а трамвай – спереди, лучше дождитесь, когда они отъедут, и после этого переходите улицу по пешеходному переходу</a:t>
            </a:r>
          </a:p>
          <a:p>
            <a:pPr>
              <a:buFont typeface="Arial" pitchFamily="34" charset="0"/>
              <a:buChar char="•"/>
            </a:pPr>
            <a:r>
              <a:rPr lang="ru-RU" dirty="0"/>
              <a:t> Старайтесь не выходить на дорогу из-за припаркованных автомобилей – они закрывают обзор</a:t>
            </a:r>
          </a:p>
          <a:p>
            <a:pPr>
              <a:buFont typeface="Arial" pitchFamily="34" charset="0"/>
              <a:buChar char="•"/>
            </a:pPr>
            <a:r>
              <a:rPr lang="ru-RU" dirty="0"/>
              <a:t> Никогда не пытайтесь «перегнать» автомобиль, дождитесь, пока машины проедут или остановятся на светофоре или перед «зеброй»</a:t>
            </a:r>
          </a:p>
          <a:p>
            <a:pPr>
              <a:buFont typeface="Arial" pitchFamily="34" charset="0"/>
              <a:buChar char="•"/>
            </a:pPr>
            <a:r>
              <a:rPr lang="ru-RU" dirty="0"/>
              <a:t> Переходить дорогу нужно тогда, когда свободы обе полосы. А если вы все же оказались на разделительной полосе – не дергайтесь вперед или назад, дождитесь, пока машины </a:t>
            </a:r>
            <a:r>
              <a:rPr lang="ru-RU" dirty="0" smtClean="0"/>
              <a:t>проедут</a:t>
            </a:r>
          </a:p>
          <a:p>
            <a:pPr>
              <a:buFont typeface="Arial" pitchFamily="34" charset="0"/>
              <a:buChar char="•"/>
            </a:pPr>
            <a:r>
              <a:rPr lang="ru-RU" dirty="0" smtClean="0"/>
              <a:t> Научитесь понимать сигналы автомобиля – гудок, сирену, «</a:t>
            </a:r>
            <a:r>
              <a:rPr lang="ru-RU" dirty="0" err="1" smtClean="0"/>
              <a:t>поворотники</a:t>
            </a:r>
            <a:r>
              <a:rPr lang="ru-RU" dirty="0" smtClean="0"/>
              <a:t>».  Они подскажут, как складывается дорожная ситуация и какие маневры собираются делать автомобили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rtyomm\РАБОТА\Оксане\5202806_800n.jpg"/>
          <p:cNvPicPr>
            <a:picLocks noChangeAspect="1" noChangeArrowheads="1"/>
          </p:cNvPicPr>
          <p:nvPr/>
        </p:nvPicPr>
        <p:blipFill>
          <a:blip r:embed="rId3" cstate="print"/>
          <a:srcRect r="29523"/>
          <a:stretch>
            <a:fillRect/>
          </a:stretch>
        </p:blipFill>
        <p:spPr bwMode="auto">
          <a:xfrm>
            <a:off x="0" y="0"/>
            <a:ext cx="3995936" cy="6857999"/>
          </a:xfrm>
          <a:prstGeom prst="rect">
            <a:avLst/>
          </a:prstGeom>
          <a:noFill/>
        </p:spPr>
      </p:pic>
      <p:pic>
        <p:nvPicPr>
          <p:cNvPr id="9" name="Picture 2" descr="\\Artyomm\РАБОТА\Оксане\5202806_800n.jpg"/>
          <p:cNvPicPr>
            <a:picLocks noChangeAspect="1" noChangeArrowheads="1"/>
          </p:cNvPicPr>
          <p:nvPr/>
        </p:nvPicPr>
        <p:blipFill>
          <a:blip r:embed="rId3" cstate="print"/>
          <a:srcRect r="29523"/>
          <a:stretch>
            <a:fillRect/>
          </a:stretch>
        </p:blipFill>
        <p:spPr bwMode="auto">
          <a:xfrm>
            <a:off x="251520" y="0"/>
            <a:ext cx="4032448" cy="6857999"/>
          </a:xfrm>
          <a:prstGeom prst="rect">
            <a:avLst/>
          </a:prstGeom>
          <a:noFill/>
        </p:spPr>
      </p:pic>
      <p:sp>
        <p:nvSpPr>
          <p:cNvPr id="4" name="Заголовок 1"/>
          <p:cNvSpPr>
            <a:spLocks noGrp="1"/>
          </p:cNvSpPr>
          <p:nvPr>
            <p:ph type="ctrTitle"/>
          </p:nvPr>
        </p:nvSpPr>
        <p:spPr>
          <a:xfrm>
            <a:off x="3779912" y="0"/>
            <a:ext cx="3888432" cy="1484784"/>
          </a:xfrm>
        </p:spPr>
        <p:txBody>
          <a:bodyPr>
            <a:normAutofit/>
          </a:bodyPr>
          <a:lstStyle/>
          <a:p>
            <a:pPr algn="r"/>
            <a:r>
              <a:rPr lang="ru-RU" sz="2000" dirty="0" smtClean="0"/>
              <a:t>Прокуратура города Вологды </a:t>
            </a:r>
            <a:br>
              <a:rPr lang="ru-RU" sz="2000" dirty="0" smtClean="0"/>
            </a:br>
            <a:r>
              <a:rPr lang="ru-RU" sz="2000" dirty="0" smtClean="0"/>
              <a:t>разъясняет</a:t>
            </a:r>
            <a:endParaRPr lang="ru-RU" sz="2000" dirty="0"/>
          </a:p>
        </p:txBody>
      </p:sp>
      <p:pic>
        <p:nvPicPr>
          <p:cNvPr id="5" name="Picture 2" descr="emblem_big"/>
          <p:cNvPicPr>
            <a:picLocks noChangeAspect="1" noChangeArrowheads="1"/>
          </p:cNvPicPr>
          <p:nvPr/>
        </p:nvPicPr>
        <p:blipFill>
          <a:blip r:embed="rId4" cstate="print"/>
          <a:srcRect/>
          <a:stretch>
            <a:fillRect/>
          </a:stretch>
        </p:blipFill>
        <p:spPr bwMode="auto">
          <a:xfrm>
            <a:off x="7812360" y="188640"/>
            <a:ext cx="1080120" cy="1041533"/>
          </a:xfrm>
          <a:prstGeom prst="rect">
            <a:avLst/>
          </a:prstGeom>
          <a:noFill/>
          <a:ln w="9525">
            <a:noFill/>
            <a:miter lim="800000"/>
            <a:headEnd/>
            <a:tailEnd/>
          </a:ln>
        </p:spPr>
      </p:pic>
      <p:sp>
        <p:nvSpPr>
          <p:cNvPr id="10" name="Заголовок 1"/>
          <p:cNvSpPr txBox="1">
            <a:spLocks/>
          </p:cNvSpPr>
          <p:nvPr/>
        </p:nvSpPr>
        <p:spPr>
          <a:xfrm>
            <a:off x="4427984" y="1124744"/>
            <a:ext cx="4464496" cy="5733256"/>
          </a:xfrm>
          <a:prstGeom prst="rect">
            <a:avLst/>
          </a:prstGeom>
        </p:spPr>
        <p:txBody>
          <a:bodyPr vert="horz" lIns="91440" tIns="45720" rIns="91440" bIns="45720" rtlCol="0" anchor="ctr">
            <a:normAutofit fontScale="92500" lnSpcReduction="20000"/>
          </a:bodyPr>
          <a:lstStyle/>
          <a:p>
            <a:pPr algn="just"/>
            <a:endParaRPr lang="ru-RU" b="1" dirty="0" smtClean="0"/>
          </a:p>
          <a:p>
            <a:pPr algn="just"/>
            <a:r>
              <a:rPr lang="ru-RU" b="1" dirty="0"/>
              <a:t>Если с вами случилась большая неприятность, и вы оказались на рельсах метро:</a:t>
            </a:r>
            <a:endParaRPr lang="ru-RU" dirty="0"/>
          </a:p>
          <a:p>
            <a:pPr algn="just">
              <a:buFont typeface="Arial" pitchFamily="34" charset="0"/>
              <a:buChar char="•"/>
            </a:pPr>
            <a:r>
              <a:rPr lang="ru-RU" dirty="0"/>
              <a:t> не пытайтесь самостоятельно или с помощью взрослых выбраться на платформу. Даже не все взрослые знают, что как раз вдоль платформы проходит контактный рельс, находящийся под смертельным напряжением в 850 Вольт</a:t>
            </a:r>
          </a:p>
          <a:p>
            <a:pPr algn="just">
              <a:buFont typeface="Arial" pitchFamily="34" charset="0"/>
              <a:buChar char="•"/>
            </a:pPr>
            <a:r>
              <a:rPr lang="ru-RU" dirty="0"/>
              <a:t> если поезда еще нет, идите по глубокой ложбинке между рельсами к началу платформы, где есть чёрно-белая рейка, которая обозначает остановку первого вагона. Машинист вас увидит и не продолжит движение</a:t>
            </a:r>
          </a:p>
          <a:p>
            <a:pPr algn="just">
              <a:buFont typeface="Arial" pitchFamily="34" charset="0"/>
              <a:buChar char="•"/>
            </a:pPr>
            <a:r>
              <a:rPr lang="ru-RU" dirty="0"/>
              <a:t> если поезд уже въезжает на платформу, ложитесь в лоток между рельсами лицом вниз, головой к поезду, максимально пригнув её. Лоток достаточно глубокий  и поезд не заденет не только ребёнка, но и взрослого. Лежать под поездом конечно очень страшно, зато безопасно. Как только поезд уедет, идите к началу платформы за черно-белую рейку, где с помощью дежурного можно не рискуя жизнью выйти на перрон.</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408</Words>
  <Application>Microsoft Office PowerPoint</Application>
  <PresentationFormat>Экран (4:3)</PresentationFormat>
  <Paragraphs>135</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Прокуратура города Вологды  разъясняет</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Прокуратура города Вологды разъясняет</dc:title>
  <dc:creator>User Windows</dc:creator>
  <cp:lastModifiedBy>User Windows</cp:lastModifiedBy>
  <cp:revision>23</cp:revision>
  <dcterms:created xsi:type="dcterms:W3CDTF">2022-04-10T12:01:32Z</dcterms:created>
  <dcterms:modified xsi:type="dcterms:W3CDTF">2022-04-10T15:30:38Z</dcterms:modified>
</cp:coreProperties>
</file>